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23" r:id="rId1"/>
  </p:sldMasterIdLst>
  <p:notesMasterIdLst>
    <p:notesMasterId r:id="rId17"/>
  </p:notesMasterIdLst>
  <p:handoutMasterIdLst>
    <p:handoutMasterId r:id="rId18"/>
  </p:handoutMasterIdLst>
  <p:sldIdLst>
    <p:sldId id="280" r:id="rId2"/>
    <p:sldId id="411" r:id="rId3"/>
    <p:sldId id="471" r:id="rId4"/>
    <p:sldId id="453" r:id="rId5"/>
    <p:sldId id="480" r:id="rId6"/>
    <p:sldId id="475" r:id="rId7"/>
    <p:sldId id="472" r:id="rId8"/>
    <p:sldId id="473" r:id="rId9"/>
    <p:sldId id="474" r:id="rId10"/>
    <p:sldId id="476" r:id="rId11"/>
    <p:sldId id="477" r:id="rId12"/>
    <p:sldId id="478" r:id="rId13"/>
    <p:sldId id="479" r:id="rId14"/>
    <p:sldId id="481" r:id="rId15"/>
    <p:sldId id="37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6142F"/>
    <a:srgbClr val="FFFFFF"/>
    <a:srgbClr val="000000"/>
    <a:srgbClr val="4E1168"/>
    <a:srgbClr val="521B93"/>
    <a:srgbClr val="FFFDCE"/>
    <a:srgbClr val="7264B5"/>
    <a:srgbClr val="FF0000"/>
    <a:srgbClr val="D9D9D9"/>
    <a:srgbClr val="B44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Century Gothic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1BF27BA-AB03-F44D-BD15-D626946644B1}" type="datetime1">
              <a:rPr lang="en-US" altLang="en-US"/>
              <a:pPr/>
              <a:t>11/1/17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Century Gothic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46B9760-42E0-5E4D-98D2-A83CAA951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54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Century Gothic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7F84716-0568-714C-A528-C9E49D3D289F}" type="datetime1">
              <a:rPr lang="en-US" altLang="en-US"/>
              <a:pPr/>
              <a:t>11/1/17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ga-IE" altLang="en-US"/>
              <a:t>Click to edit Master text styles</a:t>
            </a:r>
          </a:p>
          <a:p>
            <a:pPr lvl="1"/>
            <a:r>
              <a:rPr lang="ga-IE" altLang="en-US"/>
              <a:t>Second level</a:t>
            </a:r>
          </a:p>
          <a:p>
            <a:pPr lvl="2"/>
            <a:r>
              <a:rPr lang="ga-IE" altLang="en-US"/>
              <a:t>Third level</a:t>
            </a:r>
          </a:p>
          <a:p>
            <a:pPr lvl="3"/>
            <a:r>
              <a:rPr lang="ga-IE" altLang="en-US"/>
              <a:t>Fourth level</a:t>
            </a:r>
          </a:p>
          <a:p>
            <a:pPr lvl="4"/>
            <a:r>
              <a:rPr lang="ga-IE" altLang="en-US"/>
              <a:t>Fifth level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Century Gothic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C1AE0D-E080-1149-BE63-6FAACE100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199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CFE0-6EB3-9F45-AD1D-ADB2EEF967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DE60-6FF2-A04B-8AB7-AB98592D44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74EE-EC69-D34D-AD4E-693F72ECAE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5320-B5F7-844A-B8E1-B986FBD20A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7699-1347-5C4E-B2AC-CF3611AC9A7A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2A2-3645-9642-9DBC-F928FD8C81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3775-BE1D-A444-8E43-72D13E3E59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81C-887B-524F-96AC-65B53592FC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DA9C-02D1-0346-A59A-9104257F82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6DE6-27CE-824A-A150-C852819211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2701-1A82-BF4A-BF5D-D769C0E3EF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FF82-C244-9740-8DAA-DBC533F357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631B-CA50-774A-959D-BC8F79858F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62000" y="58674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r>
              <a:rPr lang="en-US" altLang="en-US" sz="3200" b="1" dirty="0" err="1">
                <a:solidFill>
                  <a:srgbClr val="000000"/>
                </a:solidFill>
              </a:rPr>
              <a:t>Organised</a:t>
            </a:r>
            <a:r>
              <a:rPr lang="en-US" altLang="en-US" sz="3200" b="1" dirty="0">
                <a:solidFill>
                  <a:srgbClr val="000000"/>
                </a:solidFill>
              </a:rPr>
              <a:t> in Ireland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638980"/>
            <a:ext cx="3029297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</a:rPr>
              <a:t>Today is the</a:t>
            </a:r>
            <a:br>
              <a:rPr lang="en-US" altLang="en-US" sz="4000" b="1" dirty="0">
                <a:solidFill>
                  <a:srgbClr val="C00000"/>
                </a:solidFill>
              </a:rPr>
            </a:br>
            <a:r>
              <a:rPr lang="en-US" altLang="en-US" sz="4000" b="1" dirty="0">
                <a:solidFill>
                  <a:srgbClr val="C00000"/>
                </a:solidFill>
              </a:rPr>
              <a:t/>
            </a:r>
            <a:br>
              <a:rPr lang="en-US" altLang="en-US" sz="4000" b="1" dirty="0">
                <a:solidFill>
                  <a:srgbClr val="C00000"/>
                </a:solidFill>
              </a:rPr>
            </a:br>
            <a:r>
              <a:rPr lang="en-US" altLang="en-US" sz="4000" b="1" dirty="0">
                <a:solidFill>
                  <a:srgbClr val="C00000"/>
                </a:solidFill>
              </a:rPr>
              <a:t> International Day of Prayer</a:t>
            </a:r>
            <a:br>
              <a:rPr lang="en-US" altLang="en-US" sz="4000" b="1" dirty="0">
                <a:solidFill>
                  <a:srgbClr val="C00000"/>
                </a:solidFill>
              </a:rPr>
            </a:b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br>
              <a:rPr lang="en-US" altLang="en-US" sz="4000" b="1" dirty="0">
                <a:solidFill>
                  <a:srgbClr val="C00000"/>
                </a:solidFill>
              </a:rPr>
            </a:br>
            <a:r>
              <a:rPr lang="en-US" altLang="en-US" sz="4000" b="1" dirty="0">
                <a:solidFill>
                  <a:srgbClr val="C00000"/>
                </a:solidFill>
              </a:rPr>
              <a:t>  for the Persecuted Church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131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7" y="6349"/>
            <a:ext cx="9155817" cy="6866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4778" y="5661248"/>
            <a:ext cx="9703322" cy="107721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chemeClr val="bg1"/>
                </a:solidFill>
              </a:rPr>
              <a:t>Iranian </a:t>
            </a:r>
            <a:r>
              <a:rPr lang="en-IE" sz="3200" b="1" dirty="0">
                <a:solidFill>
                  <a:schemeClr val="bg1"/>
                </a:solidFill>
              </a:rPr>
              <a:t>Christians </a:t>
            </a:r>
            <a:r>
              <a:rPr lang="en-IE" sz="3200" b="1" dirty="0" smtClean="0">
                <a:solidFill>
                  <a:schemeClr val="bg1"/>
                </a:solidFill>
              </a:rPr>
              <a:t>gather</a:t>
            </a:r>
          </a:p>
          <a:p>
            <a:pPr algn="ctr"/>
            <a:r>
              <a:rPr lang="en-IE" sz="3200" b="1" dirty="0" smtClean="0">
                <a:solidFill>
                  <a:schemeClr val="bg1"/>
                </a:solidFill>
              </a:rPr>
              <a:t> in secret house churches</a:t>
            </a:r>
            <a:endParaRPr lang="en-I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/>
          <a:stretch/>
        </p:blipFill>
        <p:spPr>
          <a:xfrm>
            <a:off x="0" y="-27123"/>
            <a:ext cx="9144000" cy="6938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77272"/>
            <a:ext cx="9124532" cy="58477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chemeClr val="bg1"/>
                </a:solidFill>
              </a:rPr>
              <a:t>Leadership </a:t>
            </a:r>
            <a:r>
              <a:rPr lang="en-IE" sz="3200" b="1" dirty="0">
                <a:solidFill>
                  <a:schemeClr val="bg1"/>
                </a:solidFill>
              </a:rPr>
              <a:t>training </a:t>
            </a:r>
            <a:r>
              <a:rPr lang="en-IE" sz="3200" b="1" dirty="0" smtClean="0">
                <a:solidFill>
                  <a:schemeClr val="bg1"/>
                </a:solidFill>
              </a:rPr>
              <a:t>is also done </a:t>
            </a:r>
            <a:r>
              <a:rPr lang="en-IE" sz="3200" b="1" dirty="0">
                <a:solidFill>
                  <a:schemeClr val="bg1"/>
                </a:solidFill>
              </a:rPr>
              <a:t>in </a:t>
            </a:r>
            <a:r>
              <a:rPr lang="en-IE" sz="3200" b="1" dirty="0" smtClean="0">
                <a:solidFill>
                  <a:schemeClr val="bg1"/>
                </a:solidFill>
              </a:rPr>
              <a:t>secret</a:t>
            </a:r>
            <a:endParaRPr lang="en-I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2" y="28636"/>
            <a:ext cx="9732383" cy="6853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11" y="5661248"/>
            <a:ext cx="9252931" cy="107721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Baptisms </a:t>
            </a:r>
            <a:r>
              <a:rPr lang="en-IE" sz="3200" b="1" dirty="0" smtClean="0">
                <a:solidFill>
                  <a:schemeClr val="bg1"/>
                </a:solidFill>
              </a:rPr>
              <a:t>are conducted </a:t>
            </a:r>
            <a:r>
              <a:rPr lang="en-IE" sz="3200" b="1" dirty="0">
                <a:solidFill>
                  <a:schemeClr val="bg1"/>
                </a:solidFill>
              </a:rPr>
              <a:t>under strict security </a:t>
            </a:r>
            <a:endParaRPr lang="en-IE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3200" b="1" dirty="0" smtClean="0">
                <a:solidFill>
                  <a:schemeClr val="bg1"/>
                </a:solidFill>
              </a:rPr>
              <a:t>but </a:t>
            </a:r>
            <a:r>
              <a:rPr lang="en-IE" sz="3200" b="1" dirty="0">
                <a:solidFill>
                  <a:schemeClr val="bg1"/>
                </a:solidFill>
              </a:rPr>
              <a:t>are </a:t>
            </a:r>
            <a:r>
              <a:rPr lang="en-IE" sz="3200" b="1" dirty="0" smtClean="0">
                <a:solidFill>
                  <a:schemeClr val="bg1"/>
                </a:solidFill>
              </a:rPr>
              <a:t>also occasions </a:t>
            </a:r>
            <a:r>
              <a:rPr lang="en-IE" sz="3200" b="1" dirty="0">
                <a:solidFill>
                  <a:schemeClr val="bg1"/>
                </a:solidFill>
              </a:rPr>
              <a:t>of great </a:t>
            </a:r>
            <a:r>
              <a:rPr lang="en-IE" sz="3200" b="1" dirty="0" smtClean="0">
                <a:solidFill>
                  <a:schemeClr val="bg1"/>
                </a:solidFill>
              </a:rPr>
              <a:t>joy. </a:t>
            </a:r>
            <a:endParaRPr lang="en-I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260648"/>
            <a:ext cx="914398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0" y="5085184"/>
            <a:ext cx="9143980" cy="1569660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There is a huge hunger among Iranians </a:t>
            </a:r>
            <a:endParaRPr lang="en-IE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3200" b="1" dirty="0" smtClean="0">
                <a:solidFill>
                  <a:schemeClr val="bg1"/>
                </a:solidFill>
              </a:rPr>
              <a:t>to </a:t>
            </a:r>
            <a:r>
              <a:rPr lang="en-IE" sz="3200" b="1" dirty="0">
                <a:solidFill>
                  <a:schemeClr val="bg1"/>
                </a:solidFill>
              </a:rPr>
              <a:t>read the </a:t>
            </a:r>
            <a:r>
              <a:rPr lang="en-IE" sz="3200" b="1">
                <a:solidFill>
                  <a:schemeClr val="bg1"/>
                </a:solidFill>
              </a:rPr>
              <a:t>New </a:t>
            </a:r>
            <a:r>
              <a:rPr lang="en-IE" sz="3200" b="1" smtClean="0">
                <a:solidFill>
                  <a:schemeClr val="bg1"/>
                </a:solidFill>
              </a:rPr>
              <a:t>Testament</a:t>
            </a:r>
            <a:endParaRPr lang="en-IE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3200" b="1" dirty="0" smtClean="0">
                <a:solidFill>
                  <a:schemeClr val="bg1"/>
                </a:solidFill>
              </a:rPr>
              <a:t>(</a:t>
            </a:r>
            <a:r>
              <a:rPr lang="en-IE" sz="3200" b="1" dirty="0">
                <a:solidFill>
                  <a:schemeClr val="bg1"/>
                </a:solidFill>
              </a:rPr>
              <a:t>despite a government ban)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9461" y="5445224"/>
            <a:ext cx="9324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rgbClr val="C00000"/>
                </a:solidFill>
              </a:rPr>
              <a:t>People all over Iran are viewing Christian satellite television and </a:t>
            </a:r>
            <a:r>
              <a:rPr lang="en-IE" sz="3200" b="1" dirty="0" smtClean="0">
                <a:solidFill>
                  <a:srgbClr val="C00000"/>
                </a:solidFill>
              </a:rPr>
              <a:t>Christian </a:t>
            </a:r>
            <a:r>
              <a:rPr lang="en-IE" sz="3200" b="1" dirty="0">
                <a:solidFill>
                  <a:srgbClr val="C00000"/>
                </a:solidFill>
              </a:rPr>
              <a:t>internet sites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1150"/>
          <a:stretch/>
        </p:blipFill>
        <p:spPr>
          <a:xfrm>
            <a:off x="1475656" y="30832"/>
            <a:ext cx="6094294" cy="5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7"/>
          <p:cNvSpPr txBox="1">
            <a:spLocks noChangeArrowheads="1"/>
          </p:cNvSpPr>
          <p:nvPr/>
        </p:nvSpPr>
        <p:spPr bwMode="auto">
          <a:xfrm>
            <a:off x="107504" y="2780928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B6142F"/>
                </a:solidFill>
              </a:rPr>
              <a:t>Iran will </a:t>
            </a:r>
            <a:r>
              <a:rPr lang="en-US" altLang="en-US" sz="3200" b="1" dirty="0">
                <a:solidFill>
                  <a:srgbClr val="B6142F"/>
                </a:solidFill>
              </a:rPr>
              <a:t>be featured </a:t>
            </a:r>
          </a:p>
          <a:p>
            <a:pPr algn="ctr"/>
            <a:r>
              <a:rPr lang="en-US" altLang="en-US" sz="3200" b="1" dirty="0">
                <a:solidFill>
                  <a:srgbClr val="B6142F"/>
                </a:solidFill>
              </a:rPr>
              <a:t>in the next </a:t>
            </a:r>
            <a:r>
              <a:rPr lang="en-US" altLang="en-US" sz="3200" b="1" i="1" dirty="0">
                <a:solidFill>
                  <a:srgbClr val="B6142F"/>
                </a:solidFill>
              </a:rPr>
              <a:t>Church in Chains </a:t>
            </a:r>
            <a:r>
              <a:rPr lang="en-US" altLang="en-US" sz="3200" b="1" dirty="0">
                <a:solidFill>
                  <a:srgbClr val="B6142F"/>
                </a:solidFill>
              </a:rPr>
              <a:t>magazine  </a:t>
            </a:r>
          </a:p>
          <a:p>
            <a:pPr algn="ctr"/>
            <a:r>
              <a:rPr lang="en-US" altLang="en-US" sz="3200" b="1" dirty="0">
                <a:solidFill>
                  <a:srgbClr val="B6142F"/>
                </a:solidFill>
              </a:rPr>
              <a:t>(published in late November)</a:t>
            </a:r>
          </a:p>
          <a:p>
            <a:pPr algn="ctr"/>
            <a:endParaRPr lang="en-US" altLang="en-US" sz="3200" b="1" dirty="0"/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3200" b="1" dirty="0" smtClean="0"/>
              <a:t>Subscribe to our weekly news updates at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i="1" dirty="0" err="1"/>
              <a:t>www.churchinchains.ie</a:t>
            </a:r>
            <a:r>
              <a:rPr lang="en-US" altLang="en-US" sz="3200" b="1" dirty="0"/>
              <a:t> </a:t>
            </a:r>
          </a:p>
          <a:p>
            <a:pPr algn="ctr"/>
            <a:endParaRPr lang="en-US" altLang="en-US" b="1" dirty="0"/>
          </a:p>
          <a:p>
            <a:pPr algn="ctr"/>
            <a:endParaRPr lang="en-US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313029" cy="20605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24000" y="48768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459" name="Picture 6" descr="world_persecution_v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6123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-324543" y="4953000"/>
            <a:ext cx="9924156" cy="26237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2060"/>
                </a:solidFill>
              </a:rPr>
              <a:t>								       </a:t>
            </a:r>
            <a:r>
              <a:rPr lang="en-US" altLang="en-US" sz="3200" b="1" dirty="0" smtClean="0">
                <a:solidFill>
                  <a:srgbClr val="521B93"/>
                </a:solidFill>
              </a:rPr>
              <a:t>Christians </a:t>
            </a:r>
            <a:r>
              <a:rPr lang="en-US" altLang="en-US" sz="3200" b="1" dirty="0">
                <a:solidFill>
                  <a:srgbClr val="521B93"/>
                </a:solidFill>
              </a:rPr>
              <a:t>face persecution in 60 </a:t>
            </a:r>
            <a:r>
              <a:rPr lang="en-US" altLang="en-US" sz="3200" b="1" dirty="0" smtClean="0">
                <a:solidFill>
                  <a:srgbClr val="521B93"/>
                </a:solidFill>
              </a:rPr>
              <a:t>countries     </a:t>
            </a:r>
          </a:p>
          <a:p>
            <a:pPr algn="ctr">
              <a:spcBef>
                <a:spcPct val="50000"/>
              </a:spcBef>
            </a:pPr>
            <a:r>
              <a:rPr lang="en-US" altLang="en-US" sz="2700" b="1" dirty="0" smtClean="0">
                <a:solidFill>
                  <a:srgbClr val="D01E2B"/>
                </a:solidFill>
              </a:rPr>
              <a:t>Red </a:t>
            </a:r>
            <a:r>
              <a:rPr lang="en-US" altLang="en-US" sz="2700" b="1" dirty="0">
                <a:solidFill>
                  <a:srgbClr val="D01E2B"/>
                </a:solidFill>
              </a:rPr>
              <a:t>– Severe   </a:t>
            </a:r>
            <a:r>
              <a:rPr lang="en-US" altLang="en-US" sz="2700" b="1" dirty="0" smtClean="0">
                <a:solidFill>
                  <a:srgbClr val="D01E2B"/>
                </a:solidFill>
              </a:rPr>
              <a:t> </a:t>
            </a:r>
            <a:r>
              <a:rPr lang="en-US" altLang="en-US" sz="2700" b="1" dirty="0" smtClean="0">
                <a:solidFill>
                  <a:srgbClr val="FD8C3C"/>
                </a:solidFill>
              </a:rPr>
              <a:t>Orange </a:t>
            </a:r>
            <a:r>
              <a:rPr lang="en-US" altLang="en-US" sz="2700" b="1" dirty="0">
                <a:solidFill>
                  <a:srgbClr val="FD8C3C"/>
                </a:solidFill>
              </a:rPr>
              <a:t>– Significant  </a:t>
            </a:r>
            <a:r>
              <a:rPr lang="en-US" altLang="en-US" sz="2700" b="1" dirty="0" smtClean="0">
                <a:solidFill>
                  <a:srgbClr val="FD8C3C"/>
                </a:solidFill>
              </a:rPr>
              <a:t> </a:t>
            </a:r>
            <a:r>
              <a:rPr lang="en-US" altLang="en-US" sz="2700" b="1" dirty="0" smtClean="0">
                <a:solidFill>
                  <a:srgbClr val="BAE4B4"/>
                </a:solidFill>
              </a:rPr>
              <a:t>Green </a:t>
            </a:r>
            <a:r>
              <a:rPr lang="en-US" altLang="en-US" sz="2700" b="1" dirty="0">
                <a:solidFill>
                  <a:srgbClr val="BAE4B4"/>
                </a:solidFill>
              </a:rPr>
              <a:t>– Limited</a:t>
            </a:r>
          </a:p>
          <a:p>
            <a:pPr algn="ctr">
              <a:spcBef>
                <a:spcPct val="50000"/>
              </a:spcBef>
            </a:pPr>
            <a:endParaRPr lang="en-US" altLang="en-US" b="1" dirty="0">
              <a:solidFill>
                <a:srgbClr val="CB171B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07" y="0"/>
            <a:ext cx="9999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8" y="4941168"/>
            <a:ext cx="9138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On Easter Sunday 2016, 72 </a:t>
            </a:r>
            <a:r>
              <a:rPr lang="en-US" sz="3200" b="1" dirty="0">
                <a:solidFill>
                  <a:srgbClr val="FFFFFF"/>
                </a:solidFill>
              </a:rPr>
              <a:t>people (Christians and Muslims) were killed in </a:t>
            </a:r>
            <a:r>
              <a:rPr lang="en-US" sz="3200" b="1" dirty="0" smtClean="0">
                <a:solidFill>
                  <a:srgbClr val="FFFFFF"/>
                </a:solidFill>
              </a:rPr>
              <a:t>a suicide attack targeting Christians in a park in Lahore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24" y="3524"/>
            <a:ext cx="93010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4" y="1556792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Today, we’re praying for </a:t>
            </a:r>
            <a:r>
              <a:rPr lang="en-IE" sz="3200" b="1" dirty="0" smtClean="0">
                <a:solidFill>
                  <a:schemeClr val="bg1"/>
                </a:solidFill>
              </a:rPr>
              <a:t>the </a:t>
            </a:r>
            <a:r>
              <a:rPr lang="en-IE" sz="3200" b="1" dirty="0">
                <a:solidFill>
                  <a:schemeClr val="bg1"/>
                </a:solidFill>
              </a:rPr>
              <a:t>church in Iran </a:t>
            </a:r>
            <a:r>
              <a:rPr lang="en-IE" sz="3200" b="1" dirty="0" smtClean="0">
                <a:solidFill>
                  <a:schemeClr val="bg1"/>
                </a:solidFill>
              </a:rPr>
              <a:t>which is growing but </a:t>
            </a:r>
            <a:r>
              <a:rPr lang="en-IE" sz="3200" b="1" smtClean="0">
                <a:solidFill>
                  <a:schemeClr val="bg1"/>
                </a:solidFill>
              </a:rPr>
              <a:t>suffering severe </a:t>
            </a:r>
            <a:r>
              <a:rPr lang="en-IE" sz="3200" b="1" dirty="0">
                <a:solidFill>
                  <a:schemeClr val="bg1"/>
                </a:solidFill>
              </a:rPr>
              <a:t>persecution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889"/>
            <a:ext cx="5958408" cy="4680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rgbClr val="C00000"/>
                </a:solidFill>
              </a:rPr>
              <a:t>Almost 200 Christians have been arrested </a:t>
            </a:r>
            <a:r>
              <a:rPr lang="en-IE" sz="3200" b="1" smtClean="0">
                <a:solidFill>
                  <a:srgbClr val="C00000"/>
                </a:solidFill>
              </a:rPr>
              <a:t>in the past </a:t>
            </a:r>
            <a:r>
              <a:rPr lang="en-IE" sz="3200" b="1" dirty="0" smtClean="0">
                <a:solidFill>
                  <a:srgbClr val="C00000"/>
                </a:solidFill>
              </a:rPr>
              <a:t>year for meeting together or leading churches or distributing New Testaments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394959" cy="4653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157192"/>
            <a:ext cx="7394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rgbClr val="C00000"/>
                </a:solidFill>
              </a:rPr>
              <a:t>President Rouhani has promised improvements in human rights </a:t>
            </a:r>
            <a:endParaRPr lang="en-IE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IE" sz="3200" b="1" dirty="0" smtClean="0">
                <a:solidFill>
                  <a:srgbClr val="C00000"/>
                </a:solidFill>
              </a:rPr>
              <a:t>but </a:t>
            </a:r>
            <a:r>
              <a:rPr lang="en-IE" sz="3200" b="1" dirty="0">
                <a:solidFill>
                  <a:srgbClr val="C00000"/>
                </a:solidFill>
              </a:rPr>
              <a:t>they have not </a:t>
            </a:r>
            <a:r>
              <a:rPr lang="en-IE" sz="3200" b="1" dirty="0" smtClean="0">
                <a:solidFill>
                  <a:srgbClr val="C00000"/>
                </a:solidFill>
              </a:rPr>
              <a:t>occurred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33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3789040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C00000"/>
                </a:solidFill>
              </a:rPr>
              <a:t>Ebrahim</a:t>
            </a:r>
            <a:r>
              <a:rPr lang="en-IE" sz="3200" b="1" dirty="0">
                <a:solidFill>
                  <a:srgbClr val="C00000"/>
                </a:solidFill>
              </a:rPr>
              <a:t> </a:t>
            </a:r>
            <a:r>
              <a:rPr lang="en-IE" sz="3200" b="1" dirty="0" err="1">
                <a:solidFill>
                  <a:srgbClr val="C00000"/>
                </a:solidFill>
              </a:rPr>
              <a:t>Firouzi</a:t>
            </a:r>
            <a:r>
              <a:rPr lang="en-IE" sz="3200" b="1" dirty="0">
                <a:solidFill>
                  <a:srgbClr val="C00000"/>
                </a:solidFill>
              </a:rPr>
              <a:t> has been in prison for 4 ½ years and has been </a:t>
            </a:r>
            <a:r>
              <a:rPr lang="en-IE" sz="3200" b="1" dirty="0" smtClean="0">
                <a:solidFill>
                  <a:srgbClr val="C00000"/>
                </a:solidFill>
              </a:rPr>
              <a:t>ill-treated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/>
          <a:stretch/>
        </p:blipFill>
        <p:spPr>
          <a:xfrm>
            <a:off x="4397247" y="0"/>
            <a:ext cx="47467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42900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C00000"/>
                </a:solidFill>
              </a:rPr>
              <a:t>Hadi</a:t>
            </a:r>
            <a:r>
              <a:rPr lang="en-IE" sz="3200" b="1" dirty="0">
                <a:solidFill>
                  <a:srgbClr val="C00000"/>
                </a:solidFill>
              </a:rPr>
              <a:t> </a:t>
            </a:r>
            <a:r>
              <a:rPr lang="en-IE" sz="3200" b="1" dirty="0" err="1">
                <a:solidFill>
                  <a:srgbClr val="C00000"/>
                </a:solidFill>
              </a:rPr>
              <a:t>Askari</a:t>
            </a:r>
            <a:r>
              <a:rPr lang="en-IE" sz="3200" b="1" dirty="0">
                <a:solidFill>
                  <a:srgbClr val="C00000"/>
                </a:solidFill>
              </a:rPr>
              <a:t> has been in prison for over a year since </a:t>
            </a:r>
            <a:r>
              <a:rPr lang="en-IE" sz="3200" b="1" dirty="0" smtClean="0">
                <a:solidFill>
                  <a:srgbClr val="C00000"/>
                </a:solidFill>
              </a:rPr>
              <a:t>security police arrested him </a:t>
            </a:r>
            <a:r>
              <a:rPr lang="en-IE" sz="3200" b="1" dirty="0">
                <a:solidFill>
                  <a:srgbClr val="C00000"/>
                </a:solidFill>
              </a:rPr>
              <a:t>at a picnic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5535"/>
          <a:stretch/>
        </p:blipFill>
        <p:spPr>
          <a:xfrm>
            <a:off x="4761324" y="27384"/>
            <a:ext cx="4563204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1520" y="3861048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C00000"/>
                </a:solidFill>
              </a:rPr>
              <a:t>Maryam </a:t>
            </a:r>
            <a:r>
              <a:rPr lang="en-IE" sz="3200" b="1" dirty="0" err="1">
                <a:solidFill>
                  <a:srgbClr val="C00000"/>
                </a:solidFill>
              </a:rPr>
              <a:t>Zargaran</a:t>
            </a:r>
            <a:r>
              <a:rPr lang="en-IE" sz="3200" b="1" dirty="0">
                <a:solidFill>
                  <a:srgbClr val="C00000"/>
                </a:solidFill>
              </a:rPr>
              <a:t> was released from prison in </a:t>
            </a:r>
            <a:r>
              <a:rPr lang="en-IE" sz="3200" b="1" dirty="0" smtClean="0">
                <a:solidFill>
                  <a:srgbClr val="C00000"/>
                </a:solidFill>
              </a:rPr>
              <a:t>August 2017 </a:t>
            </a:r>
            <a:r>
              <a:rPr lang="en-IE" sz="3200" b="1" dirty="0">
                <a:solidFill>
                  <a:srgbClr val="C00000"/>
                </a:solidFill>
              </a:rPr>
              <a:t>but is still under pressure from </a:t>
            </a:r>
            <a:r>
              <a:rPr lang="en-IE" sz="3200" b="1" dirty="0" smtClean="0">
                <a:solidFill>
                  <a:srgbClr val="C00000"/>
                </a:solidFill>
              </a:rPr>
              <a:t>police</a:t>
            </a:r>
            <a:r>
              <a:rPr lang="en-GB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214</Words>
  <Application>Microsoft Macintosh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Century Gothic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Ғ쀀]蟨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Today is …  International Day of Prayer   for the Persecuted Church</dc:title>
  <dc:creator>David Turner</dc:creator>
  <cp:lastModifiedBy>David Turner</cp:lastModifiedBy>
  <cp:revision>363</cp:revision>
  <cp:lastPrinted>2017-10-26T17:01:17Z</cp:lastPrinted>
  <dcterms:created xsi:type="dcterms:W3CDTF">2015-10-16T09:15:51Z</dcterms:created>
  <dcterms:modified xsi:type="dcterms:W3CDTF">2017-11-01T15:39:30Z</dcterms:modified>
</cp:coreProperties>
</file>