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23" r:id="rId1"/>
  </p:sldMasterIdLst>
  <p:notesMasterIdLst>
    <p:notesMasterId r:id="rId14"/>
  </p:notesMasterIdLst>
  <p:handoutMasterIdLst>
    <p:handoutMasterId r:id="rId15"/>
  </p:handoutMasterIdLst>
  <p:sldIdLst>
    <p:sldId id="280" r:id="rId2"/>
    <p:sldId id="411" r:id="rId3"/>
    <p:sldId id="425" r:id="rId4"/>
    <p:sldId id="413" r:id="rId5"/>
    <p:sldId id="422" r:id="rId6"/>
    <p:sldId id="435" r:id="rId7"/>
    <p:sldId id="419" r:id="rId8"/>
    <p:sldId id="436" r:id="rId9"/>
    <p:sldId id="418" r:id="rId10"/>
    <p:sldId id="420" r:id="rId11"/>
    <p:sldId id="424" r:id="rId12"/>
    <p:sldId id="37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55498B"/>
    <a:srgbClr val="FF7E79"/>
    <a:srgbClr val="D6E4EC"/>
    <a:srgbClr val="CDCBCC"/>
    <a:srgbClr val="FFFFFF"/>
    <a:srgbClr val="BD3962"/>
    <a:srgbClr val="945200"/>
    <a:srgbClr val="D5E5EB"/>
    <a:srgbClr val="01A3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89932"/>
  </p:normalViewPr>
  <p:slideViewPr>
    <p:cSldViewPr>
      <p:cViewPr varScale="1">
        <p:scale>
          <a:sx n="110" d="100"/>
          <a:sy n="110" d="100"/>
        </p:scale>
        <p:origin x="2120" y="17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Century Gothic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1BF27BA-AB03-F44D-BD15-D626946644B1}" type="datetime1">
              <a:rPr lang="en-US" altLang="en-US"/>
              <a:pPr/>
              <a:t>10/14/19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Century Gothic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46B9760-42E0-5E4D-98D2-A83CAA9510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54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Century Gothic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7F84716-0568-714C-A528-C9E49D3D289F}" type="datetime1">
              <a:rPr lang="en-US" altLang="en-US"/>
              <a:pPr/>
              <a:t>10/14/19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ga-IE" altLang="en-US"/>
              <a:t>Click to edit Master text styles</a:t>
            </a:r>
          </a:p>
          <a:p>
            <a:pPr lvl="1"/>
            <a:r>
              <a:rPr lang="ga-IE" altLang="en-US"/>
              <a:t>Second level</a:t>
            </a:r>
          </a:p>
          <a:p>
            <a:pPr lvl="2"/>
            <a:r>
              <a:rPr lang="ga-IE" altLang="en-US"/>
              <a:t>Third level</a:t>
            </a:r>
          </a:p>
          <a:p>
            <a:pPr lvl="3"/>
            <a:r>
              <a:rPr lang="ga-IE" altLang="en-US"/>
              <a:t>Fourth level</a:t>
            </a:r>
          </a:p>
          <a:p>
            <a:pPr lvl="4"/>
            <a:r>
              <a:rPr lang="ga-IE" altLang="en-US"/>
              <a:t>Fifth level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Century Gothic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EC1AE0D-E080-1149-BE63-6FAACE100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199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CFE0-6EB3-9F45-AD1D-ADB2EEF967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DE60-6FF2-A04B-8AB7-AB98592D44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B74EE-EC69-D34D-AD4E-693F72ECAE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5320-B5F7-844A-B8E1-B986FBD20A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7699-1347-5C4E-B2AC-CF3611AC9A7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52A2-3645-9642-9DBC-F928FD8C81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3775-BE1D-A444-8E43-72D13E3E59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B81C-887B-524F-96AC-65B53592FC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FDA9C-02D1-0346-A59A-9104257F82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6DE6-27CE-824A-A150-C852819211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12701-1A82-BF4A-BF5D-D769C0E3EF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DFF82-C244-9740-8DAA-DBC533F357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B631B-CA50-774A-959D-BC8F79858F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7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971181"/>
            <a:ext cx="3029297" cy="792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A1F92D-E915-AD44-B2D0-F1136505ECAD}"/>
              </a:ext>
            </a:extLst>
          </p:cNvPr>
          <p:cNvSpPr txBox="1"/>
          <p:nvPr/>
        </p:nvSpPr>
        <p:spPr>
          <a:xfrm>
            <a:off x="894631" y="5105615"/>
            <a:ext cx="4310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Organised</a:t>
            </a:r>
            <a:r>
              <a:rPr lang="en-US" sz="2800" dirty="0"/>
              <a:t> in Ireland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2CA4B-D777-0E4D-8498-D90906549A5C}"/>
              </a:ext>
            </a:extLst>
          </p:cNvPr>
          <p:cNvSpPr txBox="1"/>
          <p:nvPr/>
        </p:nvSpPr>
        <p:spPr>
          <a:xfrm>
            <a:off x="323528" y="215322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9600" b="1" dirty="0">
                <a:solidFill>
                  <a:srgbClr val="55498B"/>
                </a:solidFill>
              </a:rPr>
              <a:t>IDOP</a:t>
            </a:r>
          </a:p>
          <a:p>
            <a:pPr algn="ctr"/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Today is the International Day of Prayer </a:t>
            </a:r>
            <a:b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for the Persecuted Church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F8794-38DC-5C41-9956-7E5F0833F39C}"/>
              </a:ext>
            </a:extLst>
          </p:cNvPr>
          <p:cNvSpPr/>
          <p:nvPr/>
        </p:nvSpPr>
        <p:spPr>
          <a:xfrm>
            <a:off x="467544" y="2060848"/>
            <a:ext cx="8280920" cy="144016"/>
          </a:xfrm>
          <a:prstGeom prst="rect">
            <a:avLst/>
          </a:prstGeom>
          <a:solidFill>
            <a:srgbClr val="554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1636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in the sand&#10;&#10;Description automatically generated">
            <a:extLst>
              <a:ext uri="{FF2B5EF4-FFF2-40B4-BE49-F238E27FC236}">
                <a16:creationId xmlns:a16="http://schemas.microsoft.com/office/drawing/2014/main" id="{8637BA33-9EC5-B944-89B2-ABCEC6BA1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873EC-9501-A540-86D1-E338EA97A335}"/>
              </a:ext>
            </a:extLst>
          </p:cNvPr>
          <p:cNvSpPr txBox="1"/>
          <p:nvPr/>
        </p:nvSpPr>
        <p:spPr>
          <a:xfrm>
            <a:off x="0" y="5317240"/>
            <a:ext cx="914398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Many Eritreans have fled and become refugees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5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F35A0C-886B-6F4B-A6D4-6681A3110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873EC-9501-A540-86D1-E338EA97A335}"/>
              </a:ext>
            </a:extLst>
          </p:cNvPr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55498B"/>
                </a:solidFill>
                <a:latin typeface="Century Gothic" panose="020B0502020202020204" pitchFamily="34" charset="0"/>
                <a:ea typeface="+mj-ea"/>
                <a:cs typeface="+mj-cs"/>
              </a:rPr>
              <a:t>Pray that God would heal the nation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28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Box 7"/>
          <p:cNvSpPr txBox="1">
            <a:spLocks noChangeArrowheads="1"/>
          </p:cNvSpPr>
          <p:nvPr/>
        </p:nvSpPr>
        <p:spPr bwMode="auto">
          <a:xfrm>
            <a:off x="107504" y="2780928"/>
            <a:ext cx="9144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55498B"/>
                </a:solidFill>
              </a:rPr>
              <a:t>Eritrea will be featured </a:t>
            </a:r>
          </a:p>
          <a:p>
            <a:pPr algn="ctr"/>
            <a:r>
              <a:rPr lang="en-US" altLang="en-US" sz="3200" dirty="0">
                <a:solidFill>
                  <a:srgbClr val="55498B"/>
                </a:solidFill>
              </a:rPr>
              <a:t>in the next </a:t>
            </a:r>
            <a:r>
              <a:rPr lang="en-US" altLang="en-US" sz="3200" i="1" dirty="0">
                <a:solidFill>
                  <a:srgbClr val="55498B"/>
                </a:solidFill>
              </a:rPr>
              <a:t>Church in Chains </a:t>
            </a:r>
            <a:r>
              <a:rPr lang="en-US" altLang="en-US" sz="3200" dirty="0">
                <a:solidFill>
                  <a:srgbClr val="55498B"/>
                </a:solidFill>
              </a:rPr>
              <a:t>magazine  </a:t>
            </a:r>
          </a:p>
          <a:p>
            <a:pPr algn="ctr"/>
            <a:r>
              <a:rPr lang="en-US" altLang="en-US" sz="3200" dirty="0">
                <a:solidFill>
                  <a:srgbClr val="55498B"/>
                </a:solidFill>
              </a:rPr>
              <a:t>(published later in November)</a:t>
            </a:r>
          </a:p>
          <a:p>
            <a:pPr algn="ctr"/>
            <a:endParaRPr lang="en-US" altLang="en-US" sz="3200" dirty="0"/>
          </a:p>
          <a:p>
            <a:pPr algn="ctr"/>
            <a:r>
              <a:rPr lang="en-US" altLang="en-US" sz="3200" dirty="0">
                <a:solidFill>
                  <a:srgbClr val="55498B"/>
                </a:solidFill>
              </a:rPr>
              <a:t>Order your copy or subscribe to </a:t>
            </a:r>
          </a:p>
          <a:p>
            <a:pPr algn="ctr"/>
            <a:r>
              <a:rPr lang="en-US" altLang="en-US" sz="3200" dirty="0">
                <a:solidFill>
                  <a:srgbClr val="55498B"/>
                </a:solidFill>
              </a:rPr>
              <a:t>our weekly news updates at</a:t>
            </a:r>
            <a:br>
              <a:rPr lang="en-US" altLang="en-US" sz="3200" b="1" dirty="0">
                <a:solidFill>
                  <a:srgbClr val="55498B"/>
                </a:solidFill>
              </a:rPr>
            </a:br>
            <a:r>
              <a:rPr lang="en-US" altLang="en-US" sz="3200" i="1" dirty="0" err="1"/>
              <a:t>www.churchinchains.ie</a:t>
            </a:r>
            <a:r>
              <a:rPr lang="en-US" altLang="en-US" sz="3200" dirty="0"/>
              <a:t> </a:t>
            </a:r>
          </a:p>
          <a:p>
            <a:pPr algn="ctr"/>
            <a:endParaRPr lang="en-US" altLang="en-US" b="1" dirty="0"/>
          </a:p>
          <a:p>
            <a:pPr algn="ctr"/>
            <a:endParaRPr lang="en-US" alt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313029" cy="20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45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524000" y="48768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0" y="4351960"/>
            <a:ext cx="9144000" cy="25622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</a:rPr>
              <a:t>								   </a:t>
            </a:r>
            <a:r>
              <a:rPr lang="en-US" altLang="en-US" sz="3200" dirty="0"/>
              <a:t>Christians face persecution in 60 countries     </a:t>
            </a:r>
          </a:p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D01E2B"/>
                </a:solidFill>
              </a:rPr>
              <a:t>Red – Severe    </a:t>
            </a:r>
            <a:r>
              <a:rPr lang="en-US" altLang="en-US" sz="2700" b="1" dirty="0">
                <a:solidFill>
                  <a:srgbClr val="FD8C3C"/>
                </a:solidFill>
              </a:rPr>
              <a:t>Orange – Significant   </a:t>
            </a:r>
            <a:r>
              <a:rPr lang="en-US" altLang="en-US" sz="2700" b="1" dirty="0">
                <a:solidFill>
                  <a:srgbClr val="71B861"/>
                </a:solidFill>
              </a:rPr>
              <a:t>Green – Limited</a:t>
            </a:r>
          </a:p>
          <a:p>
            <a:pPr algn="ctr">
              <a:spcBef>
                <a:spcPct val="50000"/>
              </a:spcBef>
            </a:pPr>
            <a:endParaRPr lang="en-US" altLang="en-US" b="1" dirty="0">
              <a:solidFill>
                <a:srgbClr val="CB171B"/>
              </a:solidFill>
            </a:endParaRPr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A2462-B5FF-D140-8068-05318E409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8"/>
            <a:ext cx="9144000" cy="43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97237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D80E748C-5493-C941-85E3-267D16B49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3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B079CF-2DDA-F846-B509-7E4390489525}"/>
              </a:ext>
            </a:extLst>
          </p:cNvPr>
          <p:cNvSpPr txBox="1"/>
          <p:nvPr/>
        </p:nvSpPr>
        <p:spPr>
          <a:xfrm>
            <a:off x="0" y="5317240"/>
            <a:ext cx="9036496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Our focus today is on Eritrea in northeast Africa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827AEE0-418F-A740-987A-AEE267DFD3B1}"/>
              </a:ext>
            </a:extLst>
          </p:cNvPr>
          <p:cNvSpPr/>
          <p:nvPr/>
        </p:nvSpPr>
        <p:spPr>
          <a:xfrm>
            <a:off x="0" y="2636912"/>
            <a:ext cx="539552" cy="432048"/>
          </a:xfrm>
          <a:prstGeom prst="rect">
            <a:avLst/>
          </a:prstGeom>
          <a:solidFill>
            <a:srgbClr val="CDC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ED512-A1E2-0441-8AEE-C60862450DDB}"/>
              </a:ext>
            </a:extLst>
          </p:cNvPr>
          <p:cNvSpPr txBox="1"/>
          <p:nvPr/>
        </p:nvSpPr>
        <p:spPr>
          <a:xfrm>
            <a:off x="179512" y="227687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SUDAN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84426-4046-C744-8292-962A5FCB2135}"/>
              </a:ext>
            </a:extLst>
          </p:cNvPr>
          <p:cNvSpPr txBox="1"/>
          <p:nvPr/>
        </p:nvSpPr>
        <p:spPr>
          <a:xfrm>
            <a:off x="2267744" y="453073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ETHIOPIA</a:t>
            </a:r>
          </a:p>
        </p:txBody>
      </p:sp>
    </p:spTree>
    <p:extLst>
      <p:ext uri="{BB962C8B-B14F-4D97-AF65-F5344CB8AC3E}">
        <p14:creationId xmlns:p14="http://schemas.microsoft.com/office/powerpoint/2010/main" val="65841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 parked in front of a brick building&#10;&#10;Description automatically generated">
            <a:extLst>
              <a:ext uri="{FF2B5EF4-FFF2-40B4-BE49-F238E27FC236}">
                <a16:creationId xmlns:a16="http://schemas.microsoft.com/office/drawing/2014/main" id="{FF50AA63-EBA1-D648-9677-241E5F8E1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EDF00-0336-2E48-86A4-2A1870679846}"/>
              </a:ext>
            </a:extLst>
          </p:cNvPr>
          <p:cNvSpPr txBox="1"/>
          <p:nvPr/>
        </p:nvSpPr>
        <p:spPr>
          <a:xfrm>
            <a:off x="0" y="5317240"/>
            <a:ext cx="914398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The Eritrean government harshly represses Christians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82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D845655-3F7D-574A-A457-0D5DBD082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0" r="3500"/>
          <a:stretch/>
        </p:blipFill>
        <p:spPr>
          <a:xfrm>
            <a:off x="0" y="10"/>
            <a:ext cx="9143980" cy="68579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EDF00-0336-2E48-86A4-2A1870679846}"/>
              </a:ext>
            </a:extLst>
          </p:cNvPr>
          <p:cNvSpPr txBox="1"/>
          <p:nvPr/>
        </p:nvSpPr>
        <p:spPr>
          <a:xfrm>
            <a:off x="0" y="5317240"/>
            <a:ext cx="914398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11200" b="1" dirty="0">
                <a:solidFill>
                  <a:srgbClr val="55498B"/>
                </a:solidFill>
              </a:rPr>
              <a:t>Pray that President Afewerki’s government </a:t>
            </a:r>
          </a:p>
          <a:p>
            <a:pPr algn="ctr"/>
            <a:r>
              <a:rPr lang="en-US" sz="11200" b="1" dirty="0">
                <a:solidFill>
                  <a:srgbClr val="55498B"/>
                </a:solidFill>
              </a:rPr>
              <a:t>would change its ways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7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BC41C-C44D-C14E-8A1D-29CE6E488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584" y="-819472"/>
            <a:ext cx="10638457" cy="76774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50D21-8927-6042-A69A-7F0029A6C1E9}"/>
              </a:ext>
            </a:extLst>
          </p:cNvPr>
          <p:cNvSpPr txBox="1"/>
          <p:nvPr/>
        </p:nvSpPr>
        <p:spPr>
          <a:xfrm>
            <a:off x="0" y="5417626"/>
            <a:ext cx="914398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 err="1"/>
              <a:t>Twen</a:t>
            </a:r>
            <a:r>
              <a:rPr lang="en-US" sz="2800" dirty="0"/>
              <a:t> </a:t>
            </a:r>
            <a:r>
              <a:rPr lang="en-US" sz="2800" dirty="0" err="1"/>
              <a:t>Theodros</a:t>
            </a:r>
            <a:r>
              <a:rPr lang="en-US" sz="2800" dirty="0"/>
              <a:t> has been imprisoned since 2005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3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black hat&#10;&#10;Description automatically generated">
            <a:extLst>
              <a:ext uri="{FF2B5EF4-FFF2-40B4-BE49-F238E27FC236}">
                <a16:creationId xmlns:a16="http://schemas.microsoft.com/office/drawing/2014/main" id="{034C2E86-3C17-8945-89CD-9D49C9409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50D21-8927-6042-A69A-7F0029A6C1E9}"/>
              </a:ext>
            </a:extLst>
          </p:cNvPr>
          <p:cNvSpPr txBox="1"/>
          <p:nvPr/>
        </p:nvSpPr>
        <p:spPr>
          <a:xfrm>
            <a:off x="0" y="5417626"/>
            <a:ext cx="914398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Patriarch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Antonios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– under house arrest since 2006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A8256BA-B0F2-3144-A4F4-9DB4E4BB2D7D}"/>
              </a:ext>
            </a:extLst>
          </p:cNvPr>
          <p:cNvSpPr/>
          <p:nvPr/>
        </p:nvSpPr>
        <p:spPr>
          <a:xfrm>
            <a:off x="-20" y="-6078"/>
            <a:ext cx="9143980" cy="68277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87D057-A55F-1446-BEA3-E21A7B47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0"/>
            <a:ext cx="7173222" cy="4981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22F2FB-C78B-D64B-952C-A35785F5A709}"/>
              </a:ext>
            </a:extLst>
          </p:cNvPr>
          <p:cNvSpPr txBox="1"/>
          <p:nvPr/>
        </p:nvSpPr>
        <p:spPr>
          <a:xfrm>
            <a:off x="-108520" y="5229777"/>
            <a:ext cx="9361040" cy="10556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55498B"/>
                </a:solidFill>
                <a:latin typeface="Century Gothic" panose="020B0502020202020204" pitchFamily="34" charset="0"/>
              </a:rPr>
              <a:t>Pray for courage, strength and hope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55498B"/>
                </a:solidFill>
                <a:latin typeface="Century Gothic" panose="020B0502020202020204" pitchFamily="34" charset="0"/>
              </a:rPr>
              <a:t>for every Christian prisoner</a:t>
            </a:r>
          </a:p>
        </p:txBody>
      </p:sp>
    </p:spTree>
    <p:extLst>
      <p:ext uri="{BB962C8B-B14F-4D97-AF65-F5344CB8AC3E}">
        <p14:creationId xmlns:p14="http://schemas.microsoft.com/office/powerpoint/2010/main" val="354069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long, beach, lined&#10;&#10;Description automatically generated">
            <a:extLst>
              <a:ext uri="{FF2B5EF4-FFF2-40B4-BE49-F238E27FC236}">
                <a16:creationId xmlns:a16="http://schemas.microsoft.com/office/drawing/2014/main" id="{70634816-1644-B44D-BA6D-332A8DB5C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9" r="1962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4F85F-DA78-8946-B2A0-4E1396119D7C}"/>
              </a:ext>
            </a:extLst>
          </p:cNvPr>
          <p:cNvSpPr txBox="1"/>
          <p:nvPr/>
        </p:nvSpPr>
        <p:spPr>
          <a:xfrm>
            <a:off x="0" y="5317240"/>
            <a:ext cx="914398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Military service is mandatory and open-ended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85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113</Words>
  <Application>Microsoft Macintosh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Turner</dc:creator>
  <cp:lastModifiedBy>David Turner</cp:lastModifiedBy>
  <cp:revision>18</cp:revision>
  <cp:lastPrinted>2019-10-14T08:25:58Z</cp:lastPrinted>
  <dcterms:created xsi:type="dcterms:W3CDTF">2019-10-09T10:59:26Z</dcterms:created>
  <dcterms:modified xsi:type="dcterms:W3CDTF">2019-10-14T16:01:13Z</dcterms:modified>
</cp:coreProperties>
</file>